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Robo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-bold.fntdata"/><Relationship Id="rId12" Type="http://schemas.openxmlformats.org/officeDocument/2006/relationships/slide" Target="slides/slide8.xml"/><Relationship Id="rId56" Type="http://schemas.openxmlformats.org/officeDocument/2006/relationships/font" Target="fonts/Roboto-regular.fntdata"/><Relationship Id="rId15" Type="http://schemas.openxmlformats.org/officeDocument/2006/relationships/slide" Target="slides/slide11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10.xml"/><Relationship Id="rId58" Type="http://schemas.openxmlformats.org/officeDocument/2006/relationships/font" Target="fonts/Robo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elp.ubnt.com/hc/en-us/articles/115005968648-Intro-to-Networking-IPv4-Addressing-Subnets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laneye.com/network/how-network-works/mac-address-and-ip-address-relationship.htm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hatismyipaddress.com/nat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catchpoint.com/2014/07/01/dns-lookup-domain-name-ip-address/" TargetMode="External"/><Relationship Id="rId3" Type="http://schemas.openxmlformats.org/officeDocument/2006/relationships/hyperlink" Target="https://superuser.com/questions/1211144/how-8-8-8-8-is-kept-always-alive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yberciti.biz/faq/unix-linux-dns-lookup-command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versity.org/wiki/Wireshark/HTTPS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ichalspacek.cz/prednasky/hlava-neni-na-hesla-barcampjc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oot.cz/clanky/brante-si-sve-soukromi-1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vetsiti.cz/rubrika.asp?rid=17&amp;tid=325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kaspersky.com/amazing-internet-maps/10441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https://help.ubnt.com/hc/en-us/articles/115005968648-Intro-to-Networking-IPv4-Addressing-Subnets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http://www.laneye.com/network/how-network-works/mac-address-and-ip-address-relationship.htm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http://whatismyipaddress.com/nat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Velky barak s vice postovnimi schrankami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-"/>
            </a:pPr>
            <a:r>
              <a:rPr lang="en" sz="1200" u="sng">
                <a:solidFill>
                  <a:schemeClr val="accent5"/>
                </a:solidFill>
                <a:hlinkClick r:id="rId2"/>
              </a:rPr>
              <a:t>http://blog.catchpoint.com/2014/07/01/dns-lookup-domain-name-ip-address/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https://superuser.com/questions/1211144/how-8-8-8-8-is-kept-always-alive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Vysvetlit, proc slides.google.com a ne google.slides.com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whois -h whois.iana.org pyladies.cz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DNS tasks: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https://www.cyberciti.biz/faq/unix-linux-dns-lookup-command/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host -v pyladies.cz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dig pyladies.cz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 obrázku - nemít API je jako ovládat elektrický obvod bez vypínače. Není to nemožné, ale je to velmi nepohodlné...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Interaktivní: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Browser - developer tools / security tab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Wireshark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https://en.wikiversity.org/wiki/Wireshark/HTTPS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Interaktivní: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Browser - Developer tools - validní standardní SSL, EV SSL, nevalidní SSL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curl -Iv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TODO: jak to overit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Phishing od domneleho Honzy Krale - screenshot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Důvod kroucení kabelů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Počet bitů na metr optiky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Výborná přednáška: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https://www.michalspacek.cz/prednasky/hlava-neni-na-hesla-barcampjc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https://www.root.cz/clanky/brante-si-sve-soukromi-1/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http://www.svetsiti.cz/rubrika.asp?rid=17&amp;tid=325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https://blog.kaspersky.com/amazing-internet-maps/10441/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hyperlink" Target="https://goo.gl/I1DZp0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Stuxne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hyperlink" Target="http://searchnetworking.techtarget.com/definition/subnet-mas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hyperlink" Target="https://www.ipv6.cz/" TargetMode="External"/><Relationship Id="rId5" Type="http://schemas.openxmlformats.org/officeDocument/2006/relationships/hyperlink" Target="http://www.worldipv6launch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hyperlink" Target="https://en.wikipedia.org/wiki/Internet_protocol_suit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0.png"/><Relationship Id="rId5" Type="http://schemas.openxmlformats.org/officeDocument/2006/relationships/hyperlink" Target="http://www.diffen.com/difference/TCP_vs_UDP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hyperlink" Target="https://www.theverge.com/2014/3/21/5532522/turkey-twitter-ban-google-dns-workaround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hyperlink" Target="https://www.interserver.net/tips/kb/dns-dns-hierarchy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hyperlink" Target="https://who.is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n.wikipedia.org/wiki/List_of_DNS_record_type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Binary_prefix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pyladies.cz" TargetMode="External"/><Relationship Id="rId4" Type="http://schemas.openxmlformats.org/officeDocument/2006/relationships/hyperlink" Target="http://pyladies.cz" TargetMode="External"/><Relationship Id="rId5" Type="http://schemas.openxmlformats.org/officeDocument/2006/relationships/hyperlink" Target="http://pyladies.cz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http.cat/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en.wikipedia.org/wiki/Hypertext_Transfer_Protoco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quotes.rest/" TargetMode="External"/><Relationship Id="rId4" Type="http://schemas.openxmlformats.org/officeDocument/2006/relationships/hyperlink" Target="http://thecatapi.com/" TargetMode="External"/><Relationship Id="rId5" Type="http://schemas.openxmlformats.org/officeDocument/2006/relationships/hyperlink" Target="https://swapi.co/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s://zapier.com/learn/apis/chapter-2-protocols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oo.gl/fPZOw6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youtu.be/ZghMPWGXex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csob.cz/portal/" TargetMode="External"/><Relationship Id="rId4" Type="http://schemas.openxmlformats.org/officeDocument/2006/relationships/hyperlink" Target="https://badssl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python.cz" TargetMode="External"/><Relationship Id="rId4" Type="http://schemas.openxmlformats.org/officeDocument/2006/relationships/hyperlink" Target="https://www.ssllabs.com/ssltest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letsencrypt.org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oo.gl/t7c39T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youtu.be/F78UdORll-Q" TargetMode="External"/><Relationship Id="rId4" Type="http://schemas.openxmlformats.org/officeDocument/2006/relationships/hyperlink" Target="http://blog.endpoint.com/2014/04/spf-dkim-and-dmarc-brief-explanation.html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idontplaydarts.com/2016/04/detecting-curl-pipe-bash-server-sid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hyperlink" Target="http://what-when-how.com/data-communications-and-networking/communication-media-data-communications-and-networking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youtu.be/opRMrEfAIiI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keybase.io/" TargetMode="External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://www.submarinecablemap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://www.fowiki.com/b/sharks-and-sub-marine-cab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IT Crowd Special (The Final Episode) - The Internet is Coming - THE INTERNET.jpg"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60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Internety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50825" y="3251700"/>
            <a:ext cx="38292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https://goo.gl/I1DZp0</a:t>
            </a:r>
          </a:p>
          <a:p>
            <a:pPr indent="-69850" lvl="0" marL="190500" marR="152400" rtl="0" algn="ctr">
              <a:lnSpc>
                <a:spcPct val="14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114300" marR="76200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highlight>
                <a:srgbClr val="EEEEE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Wifi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Bezdrátové spojení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Rádiové vlny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Pásma (bands), rozdělení na kanály (channels)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Pásma: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2.4 GHz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n"/>
              <a:t>Starší a obsazenější (více rušení) - bluetooth,zvonky,  mikrovlnky...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n"/>
              <a:t>Méně</a:t>
            </a:r>
            <a:r>
              <a:rPr lang="en"/>
              <a:t> (12-14)</a:t>
            </a:r>
            <a:r>
              <a:rPr lang="en"/>
              <a:t> a menší rozsah kanálů, překryv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n"/>
              <a:t>Delší dosah, zvládá i překážky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5 GHz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n"/>
              <a:t>Vyšší přenosová kapacita</a:t>
            </a:r>
          </a:p>
          <a:p>
            <a:pPr indent="-228600" lvl="2" marL="1371600" rtl="0">
              <a:spcBef>
                <a:spcPts val="0"/>
              </a:spcBef>
              <a:buChar char="-"/>
            </a:pPr>
            <a:r>
              <a:rPr lang="en"/>
              <a:t>Menší obsazenost a více možností</a:t>
            </a:r>
          </a:p>
          <a:p>
            <a:pPr indent="-228600" lvl="2" marL="1371600">
              <a:spcBef>
                <a:spcPts val="0"/>
              </a:spcBef>
              <a:buChar char="-"/>
            </a:pPr>
            <a:r>
              <a:rPr lang="en"/>
              <a:t>Kratší dosah, problém s přechodem pevnými objekty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449" y="712925"/>
            <a:ext cx="1928975" cy="15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524" y="3141575"/>
            <a:ext cx="4184175" cy="9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Zařízení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875" y="547475"/>
            <a:ext cx="5551724" cy="41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 všechno máme v síti?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Počítače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Mobilní zařízení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Síťové prvky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Router, AP, switch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Tiskárny, kopírky, skenery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Sdílená datová úložiště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IoT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/>
              <a:t>Výrobní roboty, obohacovače uranu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https://en.wikipedia.org/wiki/Stuxnet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MAC adresa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3209875"/>
            <a:ext cx="8520600" cy="187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$ ip link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1: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lo: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&lt;LOOPBACK,UP,LOWER_UP&gt; mtu 65536 qdisc noqueue state UNKNOWN mode DEFAULT group default qlen 1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link/loopback </a:t>
            </a:r>
            <a:r>
              <a:rPr b="1" lang="en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00:00:00:00:00:00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brd 00:00:00:00:00:00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2: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eth0: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&lt;BROADCAST,MULTICAST,UP,LOWER_UP&gt; mtu 1500 qdisc pfifo_fast state UP mode DEFAULT group default qlen 1000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link/ether </a:t>
            </a:r>
            <a:r>
              <a:rPr b="1" lang="en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00:24:1d:77:a1:cb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brd ff:ff:ff:ff:ff:ff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3: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eth1: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&lt;BROADCAST,MULTICAST&gt; mtu 1500 qdisc noop state DOWN mode DEFAULT group default qlen 1000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link/ether </a:t>
            </a:r>
            <a:r>
              <a:rPr b="1" lang="en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00:24:1d:77:a1:cd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brd ff:ff:ff:ff:ff:ff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4: </a:t>
            </a:r>
            <a:r>
              <a:rPr b="1" lang="en" sz="1000">
                <a:latin typeface="Consolas"/>
                <a:ea typeface="Consolas"/>
                <a:cs typeface="Consolas"/>
                <a:sym typeface="Consolas"/>
              </a:rPr>
              <a:t>docker0: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&lt;NO-CARRIER,BROADCAST,MULTICAST,UP&gt; mtu 1500 qdisc noqueue state DOWN mode DEFAULT group default 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link/ether </a:t>
            </a:r>
            <a:r>
              <a:rPr b="1" lang="en" sz="10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02:42:65:d0:5a:82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brd ff:ff:ff:ff:ff:ff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650" y="345900"/>
            <a:ext cx="4653249" cy="290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362125" y="1115675"/>
            <a:ext cx="3044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MAC = Media Access Control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11700" y="1701200"/>
            <a:ext cx="3700800" cy="130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Příkazy: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WIN: getmac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LINUX: ip link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MAC: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networksetup -getmacaddress en0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0" l="0" r="0" t="7484"/>
          <a:stretch/>
        </p:blipFill>
        <p:spPr>
          <a:xfrm>
            <a:off x="0" y="1126024"/>
            <a:ext cx="9144000" cy="399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IP adresa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IP maska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449" y="1576599"/>
            <a:ext cx="5154325" cy="15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80675"/>
            <a:ext cx="344570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3896550" y="4441100"/>
            <a:ext cx="51543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http://searchnetworking.techtarget.com/definition/subnet-mask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Vztah mezi IP adresou a MAC adresou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598" y="2008325"/>
            <a:ext cx="3787074" cy="23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 b="3068" l="18223" r="-1397" t="-791"/>
          <a:stretch/>
        </p:blipFill>
        <p:spPr>
          <a:xfrm>
            <a:off x="311700" y="1017724"/>
            <a:ext cx="4609439" cy="39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NAT (Network Address Translation)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25" y="1109856"/>
            <a:ext cx="8250875" cy="3848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Síťová rozhraní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4392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Na jednom počítači můžeme mít více rozhraní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každé rozhraní má svou MAC adresu a může dostat přidělenou IP adresu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/>
        </p:nvSpPr>
        <p:spPr>
          <a:xfrm>
            <a:off x="5013775" y="1152475"/>
            <a:ext cx="3700800" cy="130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Příkazy: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WIN: ipconfig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LINUX: ip addr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MAC: ifconfig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52975" y="3061600"/>
            <a:ext cx="83616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~# ip addr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1: lo: &lt;LOOPBACK,UP,LOWER_UP&gt; mtu 65536 qdisc noqueue state UNKNOWN group default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link/loopback 00:00:00:00:00:00 brd 00:00:00:00:00:00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inet 127.0.0.1/8 scope host lo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valid_lft forever preferred_lft forever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24: eth0: &lt;BROADCAST,MULTICAST,UP,LOWER_UP&gt; mtu 1500 qdisc noqueue state UP group default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link/ether 02:42:ac:11:00:02 brd ff:ff:ff:ff:ff:ff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inet 172.17.0.2/16 scope global eth0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valid_lft forever preferred_lft forever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4817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Protokol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4619400" cy="93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protokol - jasně určený způsob komunikace mezi dvěma body (formát dat, identifikace odesílatele a příjemce, zpracování chyb, ošetření ztráty dat)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“Jedna ze schránek na baráku”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pouze jeden proces na jednom portu (na rozhraní)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5366100" y="675300"/>
            <a:ext cx="3466200" cy="3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S: </a:t>
            </a:r>
            <a:r>
              <a:rPr lang="en" sz="1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220 mail.example.com ESMTP Postfix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HELO example.net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S: 250 Hello example.net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MAIL FROM: &lt;sender@example.net&gt;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S: 250 Ok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RCPT TO: &lt;friend@example.com&gt;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S: 250 Ok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DATA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S: 354 End data with &lt;CR&gt;&lt;LF&gt;.&lt;CR&gt;&lt;LF&gt;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Subject: test message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From: sender@example.net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To: friend@example.com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Hello, this is a test.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Goodbye.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.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S: 250 Ok: queued as 12345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C: QUIT</a:t>
            </a:r>
            <a:br>
              <a:rPr lang="en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S: 221 Bye</a:t>
            </a:r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2564050"/>
            <a:ext cx="4817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Port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5272700" y="4546750"/>
            <a:ext cx="36426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https://tools.ietf.org/html/rfc821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25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IPv4 a IPv6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865325"/>
            <a:ext cx="526320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IPv4 přišlo v době, kdy nebylo jasné, jak to celé bude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IPv4: 4mld volných IP adres - časem dojdou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IPv6: </a:t>
            </a:r>
            <a:r>
              <a:rPr lang="en"/>
              <a:t>3.4×10</a:t>
            </a:r>
            <a:r>
              <a:rPr baseline="30000" lang="en" sz="1100">
                <a:solidFill>
                  <a:srgbClr val="222222"/>
                </a:solidFill>
                <a:highlight>
                  <a:srgbClr val="FFFFFF"/>
                </a:highlight>
              </a:rPr>
              <a:t>38 </a:t>
            </a:r>
            <a:r>
              <a:rPr lang="en"/>
              <a:t>(6.67 * 10</a:t>
            </a:r>
            <a:r>
              <a:rPr baseline="30000" lang="en" sz="1100">
                <a:solidFill>
                  <a:srgbClr val="222222"/>
                </a:solidFill>
                <a:highlight>
                  <a:srgbClr val="FFFFFF"/>
                </a:highlight>
              </a:rPr>
              <a:t>23 </a:t>
            </a:r>
            <a:r>
              <a:rPr lang="en"/>
              <a:t>na metr čtvereční)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https://www.ipv6.cz/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přechod je/bude postupný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http://www.worldipv6launch.org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Home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loopback, localhost, 127.0.0.1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Adresa pro všechny služby, které běží na mém stroji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Pokud si chci otestovat aplikaci a připojení k ní, můžu ji rozběhnout lokálně a připojím se k ní přes localhost - nemusím se připojovat přes síť</a:t>
            </a: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8300" y="990600"/>
            <a:ext cx="54292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Rekapitulac</a:t>
            </a:r>
            <a:r>
              <a:rPr lang="en"/>
              <a:t>e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24" y="1338575"/>
            <a:ext cx="5881474" cy="27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6390850" y="3546625"/>
            <a:ext cx="22128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50">
                <a:solidFill>
                  <a:srgbClr val="2C0E25"/>
                </a:solidFill>
              </a:rPr>
              <a:t>←</a:t>
            </a:r>
            <a:r>
              <a:rPr lang="en"/>
              <a:t> MAC adresa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6413225" y="2866600"/>
            <a:ext cx="19791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50">
                <a:solidFill>
                  <a:srgbClr val="2C0E25"/>
                </a:solidFill>
              </a:rPr>
              <a:t>← IP adresa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413225" y="2110375"/>
            <a:ext cx="16995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50">
                <a:solidFill>
                  <a:srgbClr val="2C0E25"/>
                </a:solidFill>
              </a:rPr>
              <a:t>← TCP/UDP port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6411150" y="1417975"/>
            <a:ext cx="26124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2C0E25"/>
                </a:solidFill>
              </a:rPr>
              <a:t>←HTTP adresa, e-mailová adresa...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77750" y="4315225"/>
            <a:ext cx="7218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https://en.wikipedia.org/wiki/Internet_protocol_suite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TCP vs. UDP</a:t>
            </a:r>
          </a:p>
        </p:txBody>
      </p:sp>
      <p:pic>
        <p:nvPicPr>
          <p:cNvPr descr="030c9cc04270134bf2ca3f324980d2bc.svg.png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1925"/>
            <a:ext cx="3769550" cy="35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0" l="8960" r="7378" t="0"/>
          <a:stretch/>
        </p:blipFill>
        <p:spPr>
          <a:xfrm>
            <a:off x="4506149" y="1017725"/>
            <a:ext cx="4439075" cy="260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4976700" y="4312625"/>
            <a:ext cx="3855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http://www.diffen.com/difference/TCP_vs_UDP</a:t>
            </a:r>
            <a:r>
              <a:rPr lang="en"/>
              <a:t> 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878125" y="1259200"/>
            <a:ext cx="7044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TCP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Adresy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626" y="492575"/>
            <a:ext cx="5518048" cy="41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DNS (Domain Name System)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159800"/>
            <a:ext cx="4161000" cy="340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Abychom si nemuseli pamatovat IP adresy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DNS protokol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Síť DNS serverů - pokud daný server nezná adresu, doptá se dál (distribuovaný systém)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ISP poskytuje vlastní DNS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Google DNS: 8.8.8.8 (vždy online, může pomoct s troubleshooting)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124" y="1236000"/>
            <a:ext cx="3768174" cy="212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3621900" y="4467775"/>
            <a:ext cx="5210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https://www.theverge.com/2014/3/21/5532522/turkey-twitter-ban-google-dns-workaround</a:t>
            </a:r>
            <a:r>
              <a:rPr lang="en" sz="100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Internetové domény - hierarchie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500" y="1155725"/>
            <a:ext cx="35718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389000" y="1347100"/>
            <a:ext cx="4336800" cy="3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Domény prvního řádu (TLD = top level domain), např. com, net, cz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Domény druhého řádu (Second level domains), např. google, seznam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Domény třetího řádu (</a:t>
            </a:r>
            <a:r>
              <a:rPr lang="en" sz="1800"/>
              <a:t>Subdomains), např. www, docs, support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https://www.interserver.net/tips/kb/dns-dns-hierarchy/</a:t>
            </a:r>
            <a:r>
              <a:rPr lang="en" sz="180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174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Who is this?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327" y="151874"/>
            <a:ext cx="4790975" cy="480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idx="1" type="body"/>
          </p:nvPr>
        </p:nvSpPr>
        <p:spPr>
          <a:xfrm>
            <a:off x="311700" y="1389600"/>
            <a:ext cx="35547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Lokálně: </a:t>
            </a:r>
            <a:r>
              <a:rPr b="1" lang="en" sz="1800"/>
              <a:t>whois</a:t>
            </a:r>
            <a:r>
              <a:rPr lang="en" sz="1800"/>
              <a:t>, je vhodné zadat adresu registru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Jinak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https://who.is/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Podrobné info o majiteli domény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165625" y="3587675"/>
            <a:ext cx="3700800" cy="1303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Vyzkoušejte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whois -h whois.nic.cz pyladies.cz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DNS records - možnosti nastavení pro doménu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A</a:t>
            </a:r>
            <a:r>
              <a:rPr lang="en"/>
              <a:t> (</a:t>
            </a:r>
            <a:r>
              <a:rPr b="1" lang="en"/>
              <a:t>AAAA</a:t>
            </a:r>
            <a:r>
              <a:rPr lang="en"/>
              <a:t>) - Address mapping record - mapování názvu na IP adresu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CNAME</a:t>
            </a:r>
            <a:r>
              <a:rPr lang="en"/>
              <a:t> - Canonical name - alias pro jiný název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MX</a:t>
            </a:r>
            <a:r>
              <a:rPr lang="en"/>
              <a:t> - Mail exchange record - kam poslat e-mail… (pokud neexistuje, použije se A/AAAA)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NS</a:t>
            </a:r>
            <a:r>
              <a:rPr lang="en"/>
              <a:t> - Name server record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TXT</a:t>
            </a:r>
            <a:r>
              <a:rPr lang="en"/>
              <a:t> - Text record - různé účely, např. SPF/DKIM záznamy pro veřejné klíče podepsaných e-mailů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b="1" lang="en"/>
              <a:t>SOA </a:t>
            </a:r>
            <a:r>
              <a:rPr lang="en"/>
              <a:t>- Start of authority - najvhodnější DNS server, na který se obrátit pro danou doménu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Celý seznam: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https://en.wikipedia.org/wiki/List_of_DNS_record_types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dig / host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311700" y="1152475"/>
            <a:ext cx="8520600" cy="137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Příkazy, které slouží ke zjištění DNS nastavení pro danou doménu, nebo URL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311700" y="2967825"/>
            <a:ext cx="8520600" cy="188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Vyzkoušejte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nsolas"/>
              <a:buChar char="-"/>
            </a:pP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dig pyladies.cz # vrátí pouze A záznamy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nsolas"/>
              <a:buChar char="-"/>
            </a:pP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dig pyladies.cz ANY # vrátí všechny DNS záznamy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nsolas"/>
              <a:buChar char="-"/>
            </a:pP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dig pyladies.cz MX # vrátí pouze MX záznamy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nsolas"/>
              <a:buChar char="-"/>
            </a:pP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dig @8.8.8.8 pyladies.cz # specifikuji DNS server, kterého se jako prvního ptám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nsolas"/>
              <a:buChar char="-"/>
            </a:pP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LINUX, MAC: host -a pyladies.cz # vrátí všechny DNS záznamy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Consolas"/>
              <a:buChar char="-"/>
            </a:pPr>
            <a:r>
              <a:t/>
            </a:r>
            <a:endParaRPr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 to je?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Cokoliv, co se posílá po síti (emaily, obrázky, videa, …)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Po síti lítají jenom binární data (0 nebo 1)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obsah se před posláním převede do binární soustavy a po přijetí zase zpátky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příjemce i odesílatel musí znát formát a jakým způsobem převádět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Nejjednodušší jednotka: BIT (0/1)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Další jednotky: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8 bit = BYTE (B)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1024 B = KILOBYTE (KB)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1024 KB = MEGABYTE (MB)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více: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https://en.wikipedia.org/wiki/Binary_prefix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Příklady: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mp3 ~ 3-4MB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email ~ 5KB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125" y="2479000"/>
            <a:ext cx="3687174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</a:t>
            </a:r>
          </a:p>
        </p:txBody>
      </p:sp>
      <p:pic>
        <p:nvPicPr>
          <p:cNvPr descr="homer-car.png" id="265" name="Shape 265"/>
          <p:cNvPicPr preferRelativeResize="0"/>
          <p:nvPr/>
        </p:nvPicPr>
        <p:blipFill rotWithShape="1">
          <a:blip r:embed="rId3">
            <a:alphaModFix/>
          </a:blip>
          <a:srcRect b="0" l="12602" r="13180" t="0"/>
          <a:stretch/>
        </p:blipFill>
        <p:spPr>
          <a:xfrm>
            <a:off x="3453775" y="577900"/>
            <a:ext cx="5018198" cy="38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Klient/Server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8520600" cy="134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</a:t>
            </a:r>
            <a:r>
              <a:rPr lang="en"/>
              <a:t>erver zpracovává požadavky Klienta (pozor, není server jako server, v kontextu web apps je server jediný proces, který běží na počítači)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Klient - webový prohlížeč, nebo samostatná aplikace (např. mailový klient, nástroj pro připojení do databáze, atd.) 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311700" y="2595475"/>
            <a:ext cx="3974700" cy="2346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Prohlížeč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457200" rtl="0">
              <a:spcBef>
                <a:spcPts val="0"/>
              </a:spcBef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Otevřete prohlížeč</a:t>
            </a:r>
          </a:p>
          <a:p>
            <a:pPr indent="-228600" lvl="0" marL="457200" rtl="0">
              <a:spcBef>
                <a:spcPts val="0"/>
              </a:spcBef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Spusťte Developer Tools</a:t>
            </a:r>
          </a:p>
          <a:p>
            <a:pPr indent="-228600" lvl="0" marL="457200" rtl="0">
              <a:spcBef>
                <a:spcPts val="0"/>
              </a:spcBef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Zadejte adresu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http://pyladies.cz</a:t>
            </a:r>
          </a:p>
          <a:p>
            <a:pPr indent="-228600" lvl="0" marL="457200" rtl="0">
              <a:spcBef>
                <a:spcPts val="0"/>
              </a:spcBef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Podívejte se na záložku Network (obsahuje několik požadavků - jedna stránka obvykle vůbec neznamená jediný požadavek na server)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791575" y="2595475"/>
            <a:ext cx="3924900" cy="2346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Příkaz curl (v příkazovém řádku)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228600" lvl="0" marL="457200" rtl="0">
              <a:spcBef>
                <a:spcPts val="0"/>
              </a:spcBef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curl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http://pyladies.cz</a:t>
            </a:r>
          </a:p>
          <a:p>
            <a:pPr indent="-228600" lvl="0" marL="457200" rtl="0">
              <a:spcBef>
                <a:spcPts val="0"/>
              </a:spcBef>
              <a:buFont typeface="Consolas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curl -Iv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http://pyladies.cz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První příkaz vrátí i html stránky - velmi nepřehledné v porovnání s prohlížečem. Druhý příkaz vrátí pouze hlavičky (bližší informace) - na toto použití je curl velmi vhodný.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2606175"/>
            <a:ext cx="3999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Request (Požadavek)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3313625"/>
            <a:ext cx="4520700" cy="154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URL (kam/na co)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Method (co s tím) - GET, POST, DELETE...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Headers (upřesnění, identifikace, autorizace, ...)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Body (obsah zprávy)</a:t>
            </a:r>
          </a:p>
        </p:txBody>
      </p:sp>
      <p:sp>
        <p:nvSpPr>
          <p:cNvPr id="280" name="Shape 280"/>
          <p:cNvSpPr txBox="1"/>
          <p:nvPr>
            <p:ph idx="2" type="body"/>
          </p:nvPr>
        </p:nvSpPr>
        <p:spPr>
          <a:xfrm>
            <a:off x="4685050" y="3313625"/>
            <a:ext cx="4458900" cy="136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Status code (</a:t>
            </a:r>
            <a:r>
              <a:rPr lang="en" sz="1100" u="sng">
                <a:solidFill>
                  <a:schemeClr val="accent5"/>
                </a:solidFill>
                <a:hlinkClick r:id="rId3"/>
              </a:rPr>
              <a:t>https://http.cat/</a:t>
            </a:r>
            <a:r>
              <a:rPr lang="en"/>
              <a:t>) - 200, 404, 500…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Headers (cache, typ odpovědi: HTML, JSON...)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Body</a:t>
            </a: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4832400" y="2606175"/>
            <a:ext cx="3999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Response (Odpověď)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775" y="235550"/>
            <a:ext cx="416242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4123450" y="4407200"/>
            <a:ext cx="47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https://en.wikipedia.org/wiki/Hypertext_Transfer_Protocol</a:t>
            </a:r>
            <a:r>
              <a:rPr lang="en"/>
              <a:t> 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API je když...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311700" y="1152475"/>
            <a:ext cx="4248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Přes API: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poskytuje server světu data, ale jenom jejich část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lze data na serveru měnit (jenom za určitých okolností)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Jestli něco potřebuješ, je pravděpodobné, že už na to existuje API: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Citáty slavných: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http://quotes.rest/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Obrázky koček: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http://thecatapi.com/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Star Wars API: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https://swapi.co/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API poskytuje volnost, jak jej budeš používat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4000" y="1170125"/>
            <a:ext cx="4527600" cy="33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311700" y="4480800"/>
            <a:ext cx="336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accent5"/>
                </a:solidFill>
                <a:hlinkClick r:id="rId7"/>
              </a:rPr>
              <a:t>https://zapier.com/learn/apis/chapter-2-protocols/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Chat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3091650" y="2992650"/>
            <a:ext cx="29607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Zadání: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https://goo.gl/fPZOw6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Zabezpečení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699" y="749862"/>
            <a:ext cx="2875599" cy="36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Šifrování (Encryption)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Úvod do šifrování: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https://youtu.be/ZghMPWGXexs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Symetrické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Sdílený klíč k zašifrování i odšifrování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Obě strany musí znát klíč předem - a pokud možno nikdo jiný :)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Asymetrické šifrování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Zašifrování - Veřejný klíč (Public key)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Dešifrování - Soukromý klíč (Private key)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Lze použít pro komunikaci, kdy se dvě strany neznají a nemohla se domluvit na způsobu šifrování předem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Hashing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Jednosměrné zašifrování - z výsledku už neposkládám původní data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Používá se pro hesla a ověření integrity (např. s textem nikdo nemanipuloval)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TLS (Transport Layer Security) / SSL (Secure Sockets Layer)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Protokol, který umožňuje šifrovanou komunikaci mezi klientem a serverem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TLS je nástupce SSL; vždy je vhodné používat nejnovější verzi protokolu (nyní TLS 1.2)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Server potřebuje validní SSL certifikát</a:t>
            </a: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462" y="2625794"/>
            <a:ext cx="3607074" cy="23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TLS postup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187300" y="1389600"/>
            <a:ext cx="29325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Klient vytvoří klíč pro symetrické šifrování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Zašifruje klíč pomocí veřejného klíče serveru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Pošle balíček na server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Server dešifruje zprávu a získá klíč, který klient vytvořil (nyní sdílený klíč)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Klient a server si domluví šifrovací algoritmus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Veškerá další komunikace je šifrovaná sdíleným klíčem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50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SSL certifikáty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Certifikát je důvěryhodný, pokud důvěřuji </a:t>
            </a:r>
            <a:r>
              <a:rPr b="1" lang="en"/>
              <a:t>Certifikační Autoritě (CA)</a:t>
            </a:r>
            <a:r>
              <a:rPr lang="en"/>
              <a:t>, která jej vydala - můžu si přidat výjimky, pokud vím, co dělám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Několik typů podle úrovně důvěryhodnosti - prohlížeč nám pomáhá: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b="1" lang="en"/>
              <a:t>Self-signed</a:t>
            </a:r>
            <a:r>
              <a:rPr lang="en"/>
              <a:t> - kdokoliv může vydat svůj certifikát; komunikace tak bude šifrovaná, ale certifikát není důvěryhodný, protože jej nevydala žádná známá Certifikační autorita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b="1" lang="en"/>
              <a:t>Domain Validation (DV) </a:t>
            </a:r>
            <a:r>
              <a:rPr lang="en"/>
              <a:t>- držitel certifikátu je vlastníkem domény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b="1" lang="en"/>
              <a:t>Organization Validation (OV)</a:t>
            </a:r>
            <a:r>
              <a:rPr lang="en"/>
              <a:t> - DV + držitel prokazatelně patří k Organizaci na certifikátu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b="1" lang="en"/>
              <a:t>Extended Validation (EV)</a:t>
            </a:r>
            <a:r>
              <a:rPr lang="en"/>
              <a:t> - OV + další oveřování (např.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https://www.csob.cz/portal/</a:t>
            </a:r>
            <a:r>
              <a:rPr lang="en"/>
              <a:t>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Certifikát může expirovat (má dobu platnosti)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Příklady nevalidních a problematických certifikátů: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https://badssl.com/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Jak se data přenáší?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Signál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Elektřina (standardní kabely)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Světlo (optika)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Rádiové vlny (wifi!)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Laser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Mikrovlny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Důležité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Rychlost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Kapacita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Rušení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Cena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Pohodlnost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0362" y="2492425"/>
            <a:ext cx="431482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621" y="1017721"/>
            <a:ext cx="3915575" cy="114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Kontrola SSL certifikátů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prohlížeč &gt;&gt; Nástroje pro vývojáře (Developer tools) &gt;&gt; bezpečnost (Security)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curl -Iv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https://python.cz</a:t>
            </a:r>
            <a:r>
              <a:rPr lang="en"/>
              <a:t> - hlavičky a informace o certifikátu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https://www.ssllabs.com/ssltest/</a:t>
            </a:r>
            <a:r>
              <a:rPr lang="en"/>
              <a:t> - vyhodnocení zabezpečení vybrané domény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Jak získat SSL certifikát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311700" y="1152475"/>
            <a:ext cx="8520600" cy="232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Musíte vlastnit doménu (nikdo vám neprodá certifikát pro google.com)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Certifikáty vydávají Certifikační autority (CA)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Většina CA jsou komerční instituce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Let’s Encrypt je CA, která je otevřená a zdarma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https://letsencrypt.org</a:t>
            </a:r>
            <a:r>
              <a:rPr lang="en"/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311700" y="3614325"/>
            <a:ext cx="8520600" cy="1232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Vytvoření a stažení certifikátu z Let’s Encrypt CA (Mac/Linux):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certbot certonly -a webroot --webroot-path=/srv/www/example.com -d example.com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 co dát pozor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Pokud zadávám citlivé údaje (např. heslo, platební údaje), zkontroluji: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Protokol je https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Server se prokazuje validním certifikátem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Certifikát je vydán pro správnou identitu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Zdrhám pryč, pokud vidím jenom http://, anebo pokud mi prohlížeč hlásí jakýkoliv problém s certifikátem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Nepřidávat výjimky (tj. certifikáty, kterým důvěřuji) bez rozmyslu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Paranoidní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okénko</a:t>
            </a: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 b="0" l="4926" r="6459" t="0"/>
          <a:stretch/>
        </p:blipFill>
        <p:spPr>
          <a:xfrm>
            <a:off x="3882850" y="1130975"/>
            <a:ext cx="4970572" cy="31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Hats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152475"/>
            <a:ext cx="8750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Hacker nutně neznamená kriminálník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Rozlišujeme Black, White a Grey Hats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White Hats (taky Ethical Hackers, Security Researchers)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Pomáhají zlepšovat bezpečnost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Testují pouze s povolením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Nezneužívají získaná data k vlastnímu prospěchu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Grey Hats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Neurčitá kategorie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Nemusí se ptát na povolení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Případné zranitelnosti může zveřejnit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Bug Bounty programy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Přímá výzva k hlášení bezpečnostních problémů za odměnu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Cesta z Black do White Hat prostoru - např. Zomato</a:t>
            </a:r>
            <a:r>
              <a:rPr lang="en"/>
              <a:t> založilo bug bounty program v reakci na útok </a:t>
            </a:r>
            <a:r>
              <a:rPr lang="en" sz="1200"/>
              <a:t>(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https://goo.gl/t7c39T</a:t>
            </a:r>
            <a:r>
              <a:rPr lang="en" sz="1200"/>
              <a:t>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Typy útoků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Social engineering (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https://youtu.be/F78UdORll-Q</a:t>
            </a:r>
            <a:r>
              <a:rPr lang="en"/>
              <a:t>) - častý a úspěšný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Phishing - snaha o získání citlivých údajů (např. podvržením stránky internetového bankovnictví)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Email spoofing 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podvržení emailu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ochrana: SPF/DKIM DNS záznamy (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http://blog.endpoint.com/2014/04/spf-dkim-and-dmarc-brief-explanation.html</a:t>
            </a:r>
            <a:r>
              <a:rPr lang="en"/>
              <a:t>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Odposlouchávání nezašifrované komunikace (např. na veřejné wifi síti)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Spuštění škodlivého kódu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Aktivní nebo pasivní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Proč by mě kdo hackoval?</a:t>
            </a:r>
          </a:p>
        </p:txBody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311700" y="1152475"/>
            <a:ext cx="3463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Jenom tak (nudí se)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Je to výzva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Potřebuje poslušnou zombie (vzdálené ovládání)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Sbírá hromadná data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600" y="1118575"/>
            <a:ext cx="478868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Způsoby sledování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lang="en"/>
              <a:t>Odposlech síťové komunikace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-"/>
            </a:pPr>
            <a:r>
              <a:rPr lang="en"/>
              <a:t>Sbírání stisků klávesnice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lang="en" sz="1800"/>
              <a:t>Biometrická data (frekvence psaní)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/>
              <a:t>Využívání bočních kanálů (s</a:t>
            </a:r>
            <a:r>
              <a:rPr lang="en" sz="1800"/>
              <a:t>ide channels)</a:t>
            </a:r>
          </a:p>
          <a:p>
            <a:pPr indent="-342900" lvl="1" marL="914400" rtl="0">
              <a:spcBef>
                <a:spcPts val="0"/>
              </a:spcBef>
              <a:buSzPct val="128571"/>
              <a:buChar char="-"/>
            </a:pPr>
            <a:r>
              <a:rPr lang="en"/>
              <a:t>Změny fyzikálních vlastností infrastruktury (teplo, vibrace)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-"/>
            </a:pPr>
            <a:r>
              <a:rPr lang="en"/>
              <a:t>Sledování času zpracování u šifrovacích funkcí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Získání dat (USB disk, dump ze sběrnice)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Jak se bránit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Přiměřená obrana: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Pravidelně aktualizovat OS a aplikace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Neklikat bez rozmyslu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Izolované prostředí (VM)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Whitelisting (router: MAC adresy, porty; PC - porty)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Fyzicky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Kryt na kameru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Vypnutí mikrofonu/kamery na desce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Rozumné zásady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lang="en"/>
              <a:t>Pravidelně aktualizovat operační systém a aplikace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-"/>
            </a:pPr>
            <a:r>
              <a:rPr lang="en"/>
              <a:t>Neklikat na odkazy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Nespouštět neznámé skripty (zmínit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https://www.idontplaydarts.com/2016/04/detecting-curl-pipe-bash-server-side</a:t>
            </a:r>
            <a:r>
              <a:rPr lang="en"/>
              <a:t>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Nesdělovat citlivé údaje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Nepřipojovat neznámé (USB) disky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Kontrolovat oprávněné aplikace na SSO zdrojích (Twitter, FB, GitHub)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Silná hesla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Různá hesla do různých aplikací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2FA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Způsoby přenosu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00" y="635725"/>
            <a:ext cx="4155449" cy="277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25" y="1796850"/>
            <a:ext cx="4409999" cy="24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81225" y="4493850"/>
            <a:ext cx="87414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http://what-when-how.com/data-communications-and-networking/communication-media-data-communications-and-networking/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Password managers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Hesla jsou těžká věc: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https://youtu.be/opRMrEfAIiI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Password Manager není všelék, ale: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Automatizuje proces vytváření/aktualizace hesla, takže umožní jednoduše používat různá hesla do různých systémů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Plugins do prohlížečů, mobilní apky - pohodlné užívání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Může hesla synchronizovat mezi jednotlivými zařízeními (závisí na typu Password Manageru, některé jsou jenom lokální)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sz="1800"/>
              <a:t>Password Manager </a:t>
            </a:r>
            <a:r>
              <a:rPr lang="en"/>
              <a:t>vytvoří “schránku” se všemi hesly a umožní k ní přístup pouze po zadání hlavního hesla (master password)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K uvážení: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Password manager musí mít důvěru uživatelů - není dobrý nápad používat něco neznámého/novinku. Nechte to vyzkoušet jiné.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I firma, která vám dodala Password Manager, může být napadena. Zajímejte se o to, jak jsou ukládána hesla a jakou má firma historii.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PGP - pretty good privacy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311700" y="1152475"/>
            <a:ext cx="5076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Založená na asymetrickém šifrování (privátní a veřejný klíč)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Verifikace odesílatele - podepsání emailu mým privátním klíčem (součástí podpisu je hash obsahu emailu, který zaručuje integritu obsahu - tj. mám důkaz, že s obsahem od podpisu nikdo nemanipuloval)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Pevné určení příjemce - zašifrování email a/nebo příloh veřejným klíčem příjemce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https://keybase.io/</a:t>
            </a:r>
            <a:r>
              <a:rPr lang="en"/>
              <a:t> - ověřené sociální identity</a:t>
            </a:r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950" y="192825"/>
            <a:ext cx="3465475" cy="49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Bandwidth vs Throughput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Bandwidth (přenosová kapacita)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Kolik je daný komunikační kanál schopen převést dat za jednotku času (bit/s, nebo B/s)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“Teoretické maximum”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Nestrukturovaná data - žádná režie navíc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Throughput (propustnost)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Kolik dat daný komunikační kanál skutečně převede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Navíc čas na zpracování dat v různých bodech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Strukturovaná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Latency (prodleva, zpoždění) - kolik to trvá?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Uvádí se v ms (milisekundy)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Typy: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Jednosměrná (čas od A do B)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Obousměrná (A - B - A) - Round trip time (RTT)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Čím vyšší, tím je to horší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Vysoká latence může: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ohrozit správné fungování aplikace (hry na postřeh, video/audio konference)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nebezpečně zvýšit míru frustrace a vést k poničení nábytku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7324"/>
            <a:ext cx="8602123" cy="43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Podmořská optika (</a:t>
            </a:r>
            <a:r>
              <a:rPr lang="en" sz="1800" u="sng">
                <a:solidFill>
                  <a:schemeClr val="accent5"/>
                </a:solidFill>
                <a:hlinkClick r:id="rId4"/>
              </a:rPr>
              <a:t>http://www.submarinecablemap.com/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555600"/>
            <a:ext cx="8679900" cy="75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Jak je to s těmi žraloky?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1398725"/>
            <a:ext cx="57150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389600"/>
            <a:ext cx="2915700" cy="317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Méně, než</a:t>
            </a:r>
            <a:r>
              <a:rPr lang="en"/>
              <a:t> 1% poškození do roku 2006, pak už nic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>
                <a:solidFill>
                  <a:srgbClr val="616161"/>
                </a:solidFill>
                <a:highlight>
                  <a:srgbClr val="FFFFFF"/>
                </a:highlight>
              </a:rPr>
              <a:t>ICPC - International Cable Protection Committee</a:t>
            </a:r>
          </a:p>
          <a:p>
            <a:pPr indent="-228600" lvl="0" marL="457200" rtl="0">
              <a:spcBef>
                <a:spcPts val="0"/>
              </a:spcBef>
              <a:buClr>
                <a:srgbClr val="616161"/>
              </a:buClr>
              <a:buChar char="-"/>
            </a:pPr>
            <a:r>
              <a:rPr lang="en">
                <a:solidFill>
                  <a:srgbClr val="616161"/>
                </a:solidFill>
                <a:highlight>
                  <a:srgbClr val="FFFFFF"/>
                </a:highlight>
              </a:rPr>
              <a:t>Kdo tedy ničí podmořské kabely?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K</a:t>
            </a:r>
            <a:r>
              <a:rPr lang="en"/>
              <a:t>otvící lodě a rybaření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Příroda (proudy a reliéf)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http://www.fowiki.com/b/sharks-and-sub-marine-cable/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